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1"/>
  </p:sldMasterIdLst>
  <p:notesMasterIdLst>
    <p:notesMasterId r:id="rId18"/>
  </p:notesMasterIdLst>
  <p:sldIdLst>
    <p:sldId id="267" r:id="rId2"/>
    <p:sldId id="257" r:id="rId3"/>
    <p:sldId id="258" r:id="rId4"/>
    <p:sldId id="268" r:id="rId5"/>
    <p:sldId id="259" r:id="rId6"/>
    <p:sldId id="256" r:id="rId7"/>
    <p:sldId id="269" r:id="rId8"/>
    <p:sldId id="260" r:id="rId9"/>
    <p:sldId id="261" r:id="rId10"/>
    <p:sldId id="270" r:id="rId11"/>
    <p:sldId id="262" r:id="rId12"/>
    <p:sldId id="263" r:id="rId13"/>
    <p:sldId id="271" r:id="rId14"/>
    <p:sldId id="264" r:id="rId15"/>
    <p:sldId id="265" r:id="rId16"/>
    <p:sldId id="266" r:id="rId17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6C8C87-942F-4F24-BEA9-0C33D0876145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1C909A-437D-42C1-A284-B25CF141FAC1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479743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938A-22D9-478C-A90B-82C7972F7749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0E34-9706-4746-BECD-E9C1C97F000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15393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938A-22D9-478C-A90B-82C7972F7749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0E34-9706-4746-BECD-E9C1C97F000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7420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938A-22D9-478C-A90B-82C7972F7749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0E34-9706-4746-BECD-E9C1C97F000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37796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938A-22D9-478C-A90B-82C7972F7749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0E34-9706-4746-BECD-E9C1C97F000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59025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938A-22D9-478C-A90B-82C7972F7749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0E34-9706-4746-BECD-E9C1C97F000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30205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938A-22D9-478C-A90B-82C7972F7749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0E34-9706-4746-BECD-E9C1C97F000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917202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938A-22D9-478C-A90B-82C7972F7749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0E34-9706-4746-BECD-E9C1C97F000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90164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938A-22D9-478C-A90B-82C7972F7749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0E34-9706-4746-BECD-E9C1C97F000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39745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938A-22D9-478C-A90B-82C7972F7749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0E34-9706-4746-BECD-E9C1C97F000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91444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938A-22D9-478C-A90B-82C7972F7749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0E34-9706-4746-BECD-E9C1C97F000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16583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5938A-22D9-478C-A90B-82C7972F7749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780E34-9706-4746-BECD-E9C1C97F000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10190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55938A-22D9-478C-A90B-82C7972F7749}" type="datetimeFigureOut">
              <a:rPr lang="de-AT" smtClean="0"/>
              <a:t>20.09.2022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80E34-9706-4746-BECD-E9C1C97F000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72329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9872" y="-108064"/>
            <a:ext cx="12968803" cy="914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10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81890" y="65867"/>
            <a:ext cx="3767051" cy="698904"/>
          </a:xfrm>
        </p:spPr>
        <p:txBody>
          <a:bodyPr>
            <a:normAutofit/>
          </a:bodyPr>
          <a:lstStyle/>
          <a:p>
            <a:r>
              <a:rPr lang="de-AT" sz="3600" b="1" u="sng" dirty="0" smtClean="0">
                <a:solidFill>
                  <a:schemeClr val="tx1"/>
                </a:solidFill>
              </a:rPr>
              <a:t>Lied: </a:t>
            </a:r>
            <a:r>
              <a:rPr lang="de-AT" sz="3600" b="1" u="sng" dirty="0" err="1" smtClean="0">
                <a:solidFill>
                  <a:schemeClr val="tx1"/>
                </a:solidFill>
              </a:rPr>
              <a:t>Laudato</a:t>
            </a:r>
            <a:r>
              <a:rPr lang="de-AT" sz="3600" b="1" u="sng" dirty="0" smtClean="0">
                <a:solidFill>
                  <a:schemeClr val="tx1"/>
                </a:solidFill>
              </a:rPr>
              <a:t> Si</a:t>
            </a:r>
            <a:endParaRPr lang="de-AT" sz="3600" b="1" u="sng" dirty="0">
              <a:solidFill>
                <a:schemeClr val="tx1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81890" y="764771"/>
            <a:ext cx="10706793" cy="578565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de-AT" sz="2200" dirty="0" smtClean="0"/>
              <a:t>Refrain:</a:t>
            </a:r>
            <a:r>
              <a:rPr lang="de-AT" sz="2200" b="1" dirty="0" smtClean="0"/>
              <a:t> </a:t>
            </a:r>
            <a:r>
              <a:rPr lang="de-AT" sz="2200" b="1" dirty="0" err="1" smtClean="0"/>
              <a:t>Laudato</a:t>
            </a:r>
            <a:r>
              <a:rPr lang="de-AT" sz="2200" b="1" dirty="0" smtClean="0"/>
              <a:t> </a:t>
            </a:r>
            <a:r>
              <a:rPr lang="de-AT" sz="2200" b="1" dirty="0"/>
              <a:t>si, o-mi </a:t>
            </a:r>
            <a:r>
              <a:rPr lang="de-AT" sz="2200" b="1" dirty="0" smtClean="0"/>
              <a:t>Signore, </a:t>
            </a:r>
            <a:r>
              <a:rPr lang="de-AT" sz="2200" b="1" dirty="0" err="1" smtClean="0"/>
              <a:t>Laudato</a:t>
            </a:r>
            <a:r>
              <a:rPr lang="de-AT" sz="2200" b="1" dirty="0" smtClean="0"/>
              <a:t> </a:t>
            </a:r>
            <a:r>
              <a:rPr lang="de-AT" sz="2200" b="1" dirty="0"/>
              <a:t>si, o-mi </a:t>
            </a:r>
            <a:r>
              <a:rPr lang="de-AT" sz="2200" b="1" dirty="0" smtClean="0"/>
              <a:t>Signore, </a:t>
            </a:r>
            <a:br>
              <a:rPr lang="de-AT" sz="2200" b="1" dirty="0" smtClean="0"/>
            </a:br>
            <a:r>
              <a:rPr lang="de-AT" sz="2200" b="1" dirty="0" err="1" smtClean="0"/>
              <a:t>Laudato</a:t>
            </a:r>
            <a:r>
              <a:rPr lang="de-AT" sz="2200" b="1" dirty="0" smtClean="0"/>
              <a:t> </a:t>
            </a:r>
            <a:r>
              <a:rPr lang="de-AT" sz="2200" b="1" dirty="0"/>
              <a:t>si, o-mi </a:t>
            </a:r>
            <a:r>
              <a:rPr lang="de-AT" sz="2200" b="1" dirty="0" smtClean="0"/>
              <a:t>Signore, </a:t>
            </a:r>
            <a:r>
              <a:rPr lang="de-AT" sz="2200" b="1" dirty="0" err="1" smtClean="0"/>
              <a:t>Laudato</a:t>
            </a:r>
            <a:r>
              <a:rPr lang="de-AT" sz="2200" b="1" dirty="0" smtClean="0"/>
              <a:t> </a:t>
            </a:r>
            <a:r>
              <a:rPr lang="de-AT" sz="2200" b="1" dirty="0"/>
              <a:t>si, o-mi </a:t>
            </a:r>
            <a:r>
              <a:rPr lang="de-AT" sz="2200" b="1" dirty="0" err="1" smtClean="0"/>
              <a:t>Signor</a:t>
            </a:r>
            <a:r>
              <a:rPr lang="de-AT" sz="2200" b="1" dirty="0" smtClean="0"/>
              <a:t>!</a:t>
            </a:r>
            <a:r>
              <a:rPr lang="de-AT" sz="2200" b="1" dirty="0"/>
              <a:t/>
            </a:r>
            <a:br>
              <a:rPr lang="de-AT" sz="2200" b="1" dirty="0"/>
            </a:br>
            <a:r>
              <a:rPr lang="de-AT" sz="2200" b="1" dirty="0"/>
              <a:t/>
            </a:r>
            <a:br>
              <a:rPr lang="de-AT" sz="2200" b="1" dirty="0"/>
            </a:br>
            <a:r>
              <a:rPr lang="de-AT" sz="2200" b="1" dirty="0"/>
              <a:t>Sei gepriesen, </a:t>
            </a:r>
            <a:r>
              <a:rPr lang="de-AT" b="1" dirty="0"/>
              <a:t>du hast die Welt erschaffen</a:t>
            </a:r>
            <a:br>
              <a:rPr lang="de-AT" b="1" dirty="0"/>
            </a:br>
            <a:r>
              <a:rPr lang="de-AT" sz="2200" b="1" dirty="0"/>
              <a:t>Sei gepriesen, </a:t>
            </a:r>
            <a:r>
              <a:rPr lang="de-AT" b="1" dirty="0" smtClean="0"/>
              <a:t>für Sonne, Mond und Sterne</a:t>
            </a:r>
            <a:br>
              <a:rPr lang="de-AT" b="1" dirty="0" smtClean="0"/>
            </a:br>
            <a:r>
              <a:rPr lang="de-AT" sz="2200" b="1" dirty="0" smtClean="0"/>
              <a:t>Sei </a:t>
            </a:r>
            <a:r>
              <a:rPr lang="de-AT" sz="2200" b="1" dirty="0"/>
              <a:t>gepriesen, </a:t>
            </a:r>
            <a:r>
              <a:rPr lang="de-AT" b="1" dirty="0"/>
              <a:t>für Meer und Kontinente</a:t>
            </a:r>
            <a:br>
              <a:rPr lang="de-AT" b="1" dirty="0"/>
            </a:br>
            <a:r>
              <a:rPr lang="de-AT" sz="2200" b="1" dirty="0"/>
              <a:t>Sei gepriesen, </a:t>
            </a:r>
            <a:r>
              <a:rPr lang="de-AT" b="1" dirty="0"/>
              <a:t>denn du bist wunderbar, </a:t>
            </a:r>
            <a:r>
              <a:rPr lang="de-AT" b="1" dirty="0" smtClean="0"/>
              <a:t>Herr	---&gt;</a:t>
            </a:r>
            <a:r>
              <a:rPr lang="de-AT" sz="2200" b="1" dirty="0" smtClean="0"/>
              <a:t>	</a:t>
            </a:r>
            <a:r>
              <a:rPr lang="de-AT" sz="2200" dirty="0" smtClean="0"/>
              <a:t>Refrain</a:t>
            </a:r>
            <a:endParaRPr lang="de-AT" sz="2200" dirty="0"/>
          </a:p>
          <a:p>
            <a:pPr marL="0" indent="0">
              <a:buNone/>
            </a:pPr>
            <a:r>
              <a:rPr lang="de-AT" sz="2200" b="1" dirty="0" smtClean="0"/>
              <a:t>Sei </a:t>
            </a:r>
            <a:r>
              <a:rPr lang="de-AT" sz="2200" b="1" dirty="0"/>
              <a:t>gepriesen </a:t>
            </a:r>
            <a:r>
              <a:rPr lang="de-AT" b="1" dirty="0"/>
              <a:t>für Licht und </a:t>
            </a:r>
            <a:r>
              <a:rPr lang="de-AT" b="1" dirty="0" err="1"/>
              <a:t>Dunkelheiten</a:t>
            </a:r>
            <a:r>
              <a:rPr lang="de-AT" b="1" dirty="0"/>
              <a:t/>
            </a:r>
            <a:br>
              <a:rPr lang="de-AT" b="1" dirty="0"/>
            </a:br>
            <a:r>
              <a:rPr lang="de-AT" sz="2200" b="1" dirty="0"/>
              <a:t>Sei gepriesen </a:t>
            </a:r>
            <a:r>
              <a:rPr lang="de-AT" b="1" dirty="0"/>
              <a:t>für Nächte und für Tage</a:t>
            </a:r>
            <a:r>
              <a:rPr lang="de-AT" sz="2200" b="1" dirty="0"/>
              <a:t/>
            </a:r>
            <a:br>
              <a:rPr lang="de-AT" sz="2200" b="1" dirty="0"/>
            </a:br>
            <a:r>
              <a:rPr lang="de-AT" sz="2200" b="1" dirty="0"/>
              <a:t>Sei gepriesen </a:t>
            </a:r>
            <a:r>
              <a:rPr lang="de-AT" b="1" dirty="0"/>
              <a:t>für Jahre und Gezeiten</a:t>
            </a:r>
            <a:br>
              <a:rPr lang="de-AT" b="1" dirty="0"/>
            </a:br>
            <a:r>
              <a:rPr lang="de-AT" sz="2200" b="1" dirty="0"/>
              <a:t>Sei gepriesen, </a:t>
            </a:r>
            <a:r>
              <a:rPr lang="de-AT" b="1" dirty="0"/>
              <a:t>denn du bist wunderbar, </a:t>
            </a:r>
            <a:r>
              <a:rPr lang="de-AT" b="1" dirty="0" smtClean="0"/>
              <a:t>Herr </a:t>
            </a:r>
            <a:r>
              <a:rPr lang="de-AT" sz="2200" b="1" dirty="0" smtClean="0"/>
              <a:t>	</a:t>
            </a:r>
            <a:r>
              <a:rPr lang="de-AT" sz="2400" b="1" dirty="0"/>
              <a:t> ---&gt; </a:t>
            </a:r>
            <a:r>
              <a:rPr lang="de-AT" sz="2200" b="1" dirty="0" smtClean="0"/>
              <a:t>	</a:t>
            </a:r>
            <a:r>
              <a:rPr lang="de-AT" sz="2200" dirty="0" smtClean="0"/>
              <a:t>Refrain</a:t>
            </a:r>
            <a:endParaRPr lang="de-AT" sz="2200" b="1" dirty="0" smtClean="0"/>
          </a:p>
          <a:p>
            <a:pPr marL="0" indent="0">
              <a:buNone/>
            </a:pPr>
            <a:r>
              <a:rPr lang="de-AT" sz="2200" b="1" dirty="0" smtClean="0"/>
              <a:t>Sei </a:t>
            </a:r>
            <a:r>
              <a:rPr lang="de-AT" sz="2200" b="1" dirty="0"/>
              <a:t>gepriesen </a:t>
            </a:r>
            <a:r>
              <a:rPr lang="de-AT" b="1" dirty="0"/>
              <a:t>für Wolken, Wind und Regen</a:t>
            </a:r>
            <a:br>
              <a:rPr lang="de-AT" b="1" dirty="0"/>
            </a:br>
            <a:r>
              <a:rPr lang="de-AT" sz="2200" b="1" dirty="0"/>
              <a:t>Sei gepriesen, </a:t>
            </a:r>
            <a:r>
              <a:rPr lang="de-AT" b="1" dirty="0"/>
              <a:t>du lässt die Quellen springen</a:t>
            </a:r>
            <a:br>
              <a:rPr lang="de-AT" b="1" dirty="0"/>
            </a:br>
            <a:r>
              <a:rPr lang="de-AT" sz="2200" b="1" dirty="0"/>
              <a:t>Sei gepriesen, </a:t>
            </a:r>
            <a:r>
              <a:rPr lang="de-AT" b="1" dirty="0"/>
              <a:t>du lässt die Felder reifen</a:t>
            </a:r>
            <a:br>
              <a:rPr lang="de-AT" b="1" dirty="0"/>
            </a:br>
            <a:r>
              <a:rPr lang="de-AT" sz="2200" b="1" dirty="0"/>
              <a:t>Sei gepriesen, </a:t>
            </a:r>
            <a:r>
              <a:rPr lang="de-AT" b="1" dirty="0"/>
              <a:t>denn du bist wunderbar, </a:t>
            </a:r>
            <a:r>
              <a:rPr lang="de-AT" b="1" dirty="0" smtClean="0"/>
              <a:t>Herr!	</a:t>
            </a:r>
            <a:r>
              <a:rPr lang="de-AT" sz="2200" b="1" dirty="0" smtClean="0"/>
              <a:t>---&gt; </a:t>
            </a:r>
            <a:r>
              <a:rPr lang="de-AT" sz="2200" b="1" dirty="0"/>
              <a:t>	</a:t>
            </a:r>
            <a:r>
              <a:rPr lang="de-AT" sz="2200" dirty="0"/>
              <a:t>Refrain</a:t>
            </a:r>
            <a:endParaRPr lang="de-AT" sz="2200" b="1" dirty="0" smtClean="0"/>
          </a:p>
        </p:txBody>
      </p:sp>
    </p:spTree>
    <p:extLst>
      <p:ext uri="{BB962C8B-B14F-4D97-AF65-F5344CB8AC3E}">
        <p14:creationId xmlns:p14="http://schemas.microsoft.com/office/powerpoint/2010/main" val="2792588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7696" y="302029"/>
            <a:ext cx="11689794" cy="612371"/>
          </a:xfrm>
        </p:spPr>
        <p:txBody>
          <a:bodyPr>
            <a:normAutofit fontScale="90000"/>
          </a:bodyPr>
          <a:lstStyle/>
          <a:p>
            <a:r>
              <a:rPr lang="de-AT" sz="3600" b="1" u="sng" dirty="0" smtClean="0">
                <a:solidFill>
                  <a:schemeClr val="tx1"/>
                </a:solidFill>
              </a:rPr>
              <a:t>Lied: </a:t>
            </a:r>
            <a:r>
              <a:rPr lang="de-AT" sz="3600" b="1" u="sng" dirty="0" err="1" smtClean="0">
                <a:solidFill>
                  <a:schemeClr val="tx1"/>
                </a:solidFill>
              </a:rPr>
              <a:t>FairWandeln</a:t>
            </a:r>
            <a:r>
              <a:rPr lang="de-AT" sz="3600" b="1" u="sng" dirty="0" smtClean="0">
                <a:solidFill>
                  <a:schemeClr val="tx1"/>
                </a:solidFill>
              </a:rPr>
              <a:t> ist des Menschen </a:t>
            </a:r>
            <a:r>
              <a:rPr lang="de-AT" sz="3600" b="1" u="sng" dirty="0" smtClean="0">
                <a:solidFill>
                  <a:schemeClr val="tx1"/>
                </a:solidFill>
              </a:rPr>
              <a:t>Lust </a:t>
            </a:r>
            <a:r>
              <a:rPr lang="de-AT" sz="2200" b="1" dirty="0" smtClean="0">
                <a:solidFill>
                  <a:schemeClr val="tx1"/>
                </a:solidFill>
              </a:rPr>
              <a:t>(</a:t>
            </a:r>
            <a:r>
              <a:rPr lang="de-AT" sz="2200" b="1" dirty="0" smtClean="0"/>
              <a:t>M</a:t>
            </a:r>
            <a:r>
              <a:rPr lang="de-AT" sz="2200" b="1" dirty="0" smtClean="0">
                <a:solidFill>
                  <a:schemeClr val="tx1"/>
                </a:solidFill>
              </a:rPr>
              <a:t>elodie ,,Das Wandern ist des Müllers Lust)</a:t>
            </a:r>
            <a:endParaRPr lang="de-AT" sz="3600" b="1" dirty="0">
              <a:solidFill>
                <a:schemeClr val="tx1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57696" y="1255221"/>
            <a:ext cx="11689794" cy="54282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AT" b="1" dirty="0" smtClean="0"/>
              <a:t>// Das Auto ist des Fahrers Lust// </a:t>
            </a:r>
            <a:r>
              <a:rPr lang="de-AT" b="1" dirty="0"/>
              <a:t>D</a:t>
            </a:r>
            <a:r>
              <a:rPr lang="de-AT" b="1" dirty="0" smtClean="0"/>
              <a:t>as Auto</a:t>
            </a:r>
          </a:p>
          <a:p>
            <a:pPr marL="0" indent="0">
              <a:buNone/>
            </a:pPr>
            <a:r>
              <a:rPr lang="de-AT" sz="2400" b="1" dirty="0" smtClean="0"/>
              <a:t>Wir fahren gerne mal ins Grüne raus: In die Natur mit kilomeerweiten Staus- </a:t>
            </a:r>
          </a:p>
          <a:p>
            <a:pPr marL="0" indent="0">
              <a:buNone/>
            </a:pPr>
            <a:r>
              <a:rPr lang="de-AT" sz="2400" b="1" dirty="0" smtClean="0"/>
              <a:t>Es hätten Fahrrad, Bus und Bahn- es auch getan.</a:t>
            </a:r>
          </a:p>
          <a:p>
            <a:pPr marL="0" indent="0">
              <a:buNone/>
            </a:pPr>
            <a:endParaRPr lang="de-AT" sz="2400" b="1" dirty="0"/>
          </a:p>
          <a:p>
            <a:pPr marL="0" indent="0">
              <a:buNone/>
            </a:pPr>
            <a:r>
              <a:rPr lang="de-AT" b="1" dirty="0" smtClean="0"/>
              <a:t>// Im Warmen lebt der Mensch sehr gern// Im Warmen</a:t>
            </a:r>
          </a:p>
          <a:p>
            <a:pPr marL="0" indent="0">
              <a:buNone/>
            </a:pPr>
            <a:r>
              <a:rPr lang="de-AT" sz="2400" b="1" dirty="0" smtClean="0"/>
              <a:t>Im T-Shirt Heizung an auf 25 Grad. Mit Strickjacke hätten wir was gespart. </a:t>
            </a:r>
          </a:p>
          <a:p>
            <a:pPr marL="0" indent="0">
              <a:buNone/>
            </a:pPr>
            <a:r>
              <a:rPr lang="de-AT" sz="2400" b="1" dirty="0" smtClean="0"/>
              <a:t>Wir heizen Öl zum Fenster raus- im </a:t>
            </a:r>
            <a:r>
              <a:rPr lang="de-AT" sz="2400" b="1" dirty="0" err="1" smtClean="0"/>
              <a:t>ungedämmten</a:t>
            </a:r>
            <a:r>
              <a:rPr lang="de-AT" sz="2400" b="1" dirty="0" smtClean="0"/>
              <a:t> Haus.</a:t>
            </a:r>
          </a:p>
          <a:p>
            <a:pPr marL="0" indent="0">
              <a:buNone/>
            </a:pPr>
            <a:endParaRPr lang="de-DE" sz="2400" b="1" dirty="0"/>
          </a:p>
          <a:p>
            <a:pPr marL="0" indent="0">
              <a:buNone/>
            </a:pPr>
            <a:r>
              <a:rPr lang="de-DE" b="1" dirty="0"/>
              <a:t>// Das Schnäppchen ist des Käufers Lust // Das Schnäppchen</a:t>
            </a:r>
            <a:endParaRPr lang="de-AT" b="1" dirty="0"/>
          </a:p>
          <a:p>
            <a:pPr marL="0" indent="0">
              <a:buNone/>
            </a:pPr>
            <a:r>
              <a:rPr lang="de-DE" sz="2400" b="1" dirty="0"/>
              <a:t>Wer ein T-Shirt für 99 Cent ersteht, fragt nicht, ob es von Kinderhand genäht</a:t>
            </a:r>
            <a:endParaRPr lang="de-AT" sz="2400" b="1" dirty="0"/>
          </a:p>
          <a:p>
            <a:pPr marL="0" indent="0">
              <a:buNone/>
            </a:pPr>
            <a:r>
              <a:rPr lang="de-DE" sz="2400" b="1" dirty="0"/>
              <a:t>Gerechter Lohn, was </a:t>
            </a:r>
            <a:r>
              <a:rPr lang="de-DE" sz="2400" b="1" dirty="0" err="1"/>
              <a:t>kümmert´s</a:t>
            </a:r>
            <a:r>
              <a:rPr lang="de-DE" sz="2400" b="1" dirty="0"/>
              <a:t> mich – nur billig.</a:t>
            </a:r>
            <a:endParaRPr lang="de-AT" sz="2400" b="1" dirty="0"/>
          </a:p>
          <a:p>
            <a:pPr marL="0" indent="0">
              <a:buNone/>
            </a:pPr>
            <a:endParaRPr lang="de-AT" sz="2400" b="1" dirty="0"/>
          </a:p>
        </p:txBody>
      </p:sp>
    </p:spTree>
    <p:extLst>
      <p:ext uri="{BB962C8B-B14F-4D97-AF65-F5344CB8AC3E}">
        <p14:creationId xmlns:p14="http://schemas.microsoft.com/office/powerpoint/2010/main" val="714925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67377" y="1738090"/>
            <a:ext cx="10932622" cy="345690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AT" sz="4800" b="1" dirty="0">
                <a:ea typeface="Calibri" panose="020F0502020204030204" pitchFamily="34" charset="0"/>
                <a:cs typeface="Times New Roman" panose="02020603050405020304" pitchFamily="18" charset="0"/>
              </a:rPr>
              <a:t>Mutter Erde! </a:t>
            </a:r>
            <a:endParaRPr lang="de-AT" sz="4800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Du </a:t>
            </a:r>
            <a:r>
              <a:rPr lang="de-AT" sz="4800" b="1" dirty="0">
                <a:ea typeface="Calibri" panose="020F0502020204030204" pitchFamily="34" charset="0"/>
                <a:cs typeface="Times New Roman" panose="02020603050405020304" pitchFamily="18" charset="0"/>
              </a:rPr>
              <a:t>schreist auf wegen des Schadens, </a:t>
            </a:r>
            <a: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den </a:t>
            </a:r>
            <a:r>
              <a:rPr lang="de-AT" sz="4800" b="1" dirty="0">
                <a:ea typeface="Calibri" panose="020F0502020204030204" pitchFamily="34" charset="0"/>
                <a:cs typeface="Times New Roman" panose="02020603050405020304" pitchFamily="18" charset="0"/>
              </a:rPr>
              <a:t>wir dir zufügen!</a:t>
            </a:r>
            <a:endParaRPr lang="de-AT" sz="39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53880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160" y="0"/>
            <a:ext cx="6339840" cy="6858000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521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580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8717280" cy="654186"/>
          </a:xfrm>
        </p:spPr>
        <p:txBody>
          <a:bodyPr>
            <a:normAutofit fontScale="90000"/>
          </a:bodyPr>
          <a:lstStyle/>
          <a:p>
            <a:r>
              <a:rPr lang="de-AT" dirty="0" smtClean="0"/>
              <a:t/>
            </a:r>
            <a:br>
              <a:rPr lang="de-AT" dirty="0" smtClean="0"/>
            </a:br>
            <a:r>
              <a:rPr lang="de-AT" dirty="0"/>
              <a:t/>
            </a:r>
            <a:br>
              <a:rPr lang="de-AT" dirty="0"/>
            </a:br>
            <a:r>
              <a:rPr lang="de-AT" dirty="0" smtClean="0">
                <a:latin typeface="+mn-lt"/>
              </a:rPr>
              <a:t>Bodenversiegelung</a:t>
            </a:r>
            <a:r>
              <a:rPr lang="de-AT" dirty="0" smtClean="0"/>
              <a:t/>
            </a:r>
            <a:br>
              <a:rPr lang="de-AT" dirty="0" smtClean="0"/>
            </a:br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3999" y="4247237"/>
            <a:ext cx="9649767" cy="2505255"/>
          </a:xfrm>
        </p:spPr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AT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den letzten </a:t>
            </a:r>
            <a:r>
              <a:rPr lang="de-AT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10 Jahre </a:t>
            </a:r>
            <a:r>
              <a:rPr lang="de-AT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wurden in Österreich täglich </a:t>
            </a:r>
            <a:r>
              <a:rPr lang="de-AT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rund 20 Hektar Boden versiegelt. Das entspricht einer Fläche von 30 Fußballfeldern. In den letzten 25 Jahren hat Österreich durch Zubetonieren </a:t>
            </a:r>
            <a:r>
              <a:rPr lang="de-AT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rund 150.000 </a:t>
            </a:r>
            <a:r>
              <a:rPr lang="de-AT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Hektar Äcker und Wiesen verloren. Dabei handelt es sich um eine Fläche, </a:t>
            </a:r>
            <a:r>
              <a:rPr lang="de-AT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entsprechend der </a:t>
            </a:r>
            <a:r>
              <a:rPr lang="de-AT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gesamten Agrarfläche des </a:t>
            </a:r>
            <a:r>
              <a:rPr lang="de-AT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Burgenlands.</a:t>
            </a:r>
            <a:endParaRPr lang="de-AT" sz="1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de-AT" b="1" dirty="0"/>
          </a:p>
        </p:txBody>
      </p:sp>
      <p:pic>
        <p:nvPicPr>
          <p:cNvPr id="5" name="Grafik 4" descr="Flächenversiegelung | Insects Austria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794" y="1122363"/>
            <a:ext cx="5486400" cy="28922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2446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87475" y="1707945"/>
            <a:ext cx="10932622" cy="345690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AT" sz="4800" b="1" dirty="0">
                <a:ea typeface="Calibri" panose="020F0502020204030204" pitchFamily="34" charset="0"/>
                <a:cs typeface="Times New Roman" panose="02020603050405020304" pitchFamily="18" charset="0"/>
              </a:rPr>
              <a:t>Mutter Erde! </a:t>
            </a:r>
            <a:endParaRPr lang="de-AT" sz="4800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Du </a:t>
            </a:r>
            <a:r>
              <a:rPr lang="de-AT" sz="4800" b="1" dirty="0">
                <a:ea typeface="Calibri" panose="020F0502020204030204" pitchFamily="34" charset="0"/>
                <a:cs typeface="Times New Roman" panose="02020603050405020304" pitchFamily="18" charset="0"/>
              </a:rPr>
              <a:t>schreist auf wegen des Schadens, </a:t>
            </a:r>
            <a: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den </a:t>
            </a:r>
            <a:r>
              <a:rPr lang="de-AT" sz="4800" b="1" dirty="0">
                <a:ea typeface="Calibri" panose="020F0502020204030204" pitchFamily="34" charset="0"/>
                <a:cs typeface="Times New Roman" panose="02020603050405020304" pitchFamily="18" charset="0"/>
              </a:rPr>
              <a:t>wir dir zufügen!</a:t>
            </a:r>
            <a:endParaRPr lang="de-AT" sz="39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781859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0" y="0"/>
            <a:ext cx="6858000" cy="685800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3"/>
          <a:srcRect l="16220" t="2928" r="11116" b="-531"/>
          <a:stretch/>
        </p:blipFill>
        <p:spPr>
          <a:xfrm>
            <a:off x="6052457" y="-42707"/>
            <a:ext cx="6139543" cy="6943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64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033575" y="204371"/>
            <a:ext cx="7130143" cy="1024093"/>
          </a:xfrm>
        </p:spPr>
        <p:txBody>
          <a:bodyPr>
            <a:normAutofit/>
          </a:bodyPr>
          <a:lstStyle/>
          <a:p>
            <a:pPr algn="ctr"/>
            <a:r>
              <a:rPr lang="de-AT" sz="5400" dirty="0" smtClean="0">
                <a:latin typeface="+mn-lt"/>
              </a:rPr>
              <a:t>Wasserverbrauch</a:t>
            </a:r>
            <a:endParaRPr lang="de-AT" sz="5400" dirty="0">
              <a:latin typeface="+mn-lt"/>
            </a:endParaRPr>
          </a:p>
        </p:txBody>
      </p:sp>
      <p:sp>
        <p:nvSpPr>
          <p:cNvPr id="5" name="Inhaltsplatzhalter 2"/>
          <p:cNvSpPr>
            <a:spLocks noGrp="1"/>
          </p:cNvSpPr>
          <p:nvPr>
            <p:ph idx="1"/>
          </p:nvPr>
        </p:nvSpPr>
        <p:spPr>
          <a:xfrm>
            <a:off x="4853354" y="1228464"/>
            <a:ext cx="6742443" cy="5300922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A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</a:t>
            </a:r>
            <a:r>
              <a:rPr lang="de-A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Österreich </a:t>
            </a:r>
            <a:r>
              <a:rPr lang="de-A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benötigen wir täglich </a:t>
            </a:r>
            <a:r>
              <a:rPr lang="de-A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 Durchschnitt </a:t>
            </a:r>
            <a:r>
              <a:rPr lang="de-AT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130 Liter </a:t>
            </a:r>
            <a:r>
              <a:rPr lang="de-AT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Wasser</a:t>
            </a:r>
            <a:r>
              <a:rPr lang="de-A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de-AT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A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Der indirekte Wasserverbrauch, der auch </a:t>
            </a:r>
            <a:r>
              <a:rPr lang="de-A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als „virtuelles Wasser“ </a:t>
            </a:r>
            <a:r>
              <a:rPr lang="de-A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bezeichnet wird, übersteigt dies noch um </a:t>
            </a:r>
            <a:r>
              <a:rPr lang="de-A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ein Vielfaches. </a:t>
            </a:r>
            <a:r>
              <a:rPr lang="de-D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Direkter und indirekter Konsum bestimmen zusammen unseren „</a:t>
            </a:r>
            <a:r>
              <a:rPr lang="de-DE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Wasserfußabdruck</a:t>
            </a:r>
            <a:r>
              <a:rPr lang="de-DE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“. </a:t>
            </a:r>
            <a:endParaRPr lang="de-AT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A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Dieser beträgt </a:t>
            </a:r>
            <a:r>
              <a:rPr lang="de-A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 Österreich </a:t>
            </a:r>
            <a:r>
              <a:rPr lang="de-AT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4.377 Liter</a:t>
            </a:r>
            <a:r>
              <a:rPr lang="de-A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pro Kopf und Tag, </a:t>
            </a:r>
            <a:r>
              <a:rPr lang="de-A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das entspricht etwa 31 </a:t>
            </a:r>
            <a:r>
              <a:rPr lang="de-AT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Badewannenfüllungen entspricht. 68 Prozent davon werden </a:t>
            </a:r>
            <a:r>
              <a:rPr lang="de-AT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importiert. (Baumwolle, Kaffee, Kakao)</a:t>
            </a:r>
            <a:endParaRPr lang="de-AT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908" y="301450"/>
            <a:ext cx="4302356" cy="284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79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77909" y="1758186"/>
            <a:ext cx="10932622" cy="345690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AT" sz="4800" b="1" dirty="0">
                <a:ea typeface="Calibri" panose="020F0502020204030204" pitchFamily="34" charset="0"/>
                <a:cs typeface="Times New Roman" panose="02020603050405020304" pitchFamily="18" charset="0"/>
              </a:rPr>
              <a:t>Mutter Erde! </a:t>
            </a:r>
            <a:endParaRPr lang="de-AT" sz="4800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Du </a:t>
            </a:r>
            <a:r>
              <a:rPr lang="de-AT" sz="4800" b="1" dirty="0">
                <a:ea typeface="Calibri" panose="020F0502020204030204" pitchFamily="34" charset="0"/>
                <a:cs typeface="Times New Roman" panose="02020603050405020304" pitchFamily="18" charset="0"/>
              </a:rPr>
              <a:t>schreist auf wegen des Schadens, </a:t>
            </a:r>
            <a: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den </a:t>
            </a:r>
            <a:r>
              <a:rPr lang="de-AT" sz="4800" b="1" dirty="0">
                <a:ea typeface="Calibri" panose="020F0502020204030204" pitchFamily="34" charset="0"/>
                <a:cs typeface="Times New Roman" panose="02020603050405020304" pitchFamily="18" charset="0"/>
              </a:rPr>
              <a:t>wir dir zufügen!</a:t>
            </a:r>
            <a:endParaRPr lang="de-AT" sz="39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609030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2"/>
          <a:srcRect l="26308" t="293" r="5108" b="-293"/>
          <a:stretch/>
        </p:blipFill>
        <p:spPr>
          <a:xfrm>
            <a:off x="5097864" y="0"/>
            <a:ext cx="7094136" cy="6858000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3"/>
          <a:srcRect l="3518" r="28790"/>
          <a:stretch/>
        </p:blipFill>
        <p:spPr>
          <a:xfrm>
            <a:off x="1" y="-66502"/>
            <a:ext cx="5852160" cy="6924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12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3621594" y="131444"/>
            <a:ext cx="5388429" cy="933681"/>
          </a:xfrm>
        </p:spPr>
        <p:txBody>
          <a:bodyPr>
            <a:normAutofit/>
          </a:bodyPr>
          <a:lstStyle/>
          <a:p>
            <a:pPr algn="ctr"/>
            <a:r>
              <a:rPr lang="de-AT" sz="6000" dirty="0" smtClean="0">
                <a:latin typeface="+mn-lt"/>
              </a:rPr>
              <a:t>Baumsterben</a:t>
            </a:r>
            <a:endParaRPr lang="de-AT" sz="4800" dirty="0">
              <a:latin typeface="+mn-lt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6136194" y="1577591"/>
            <a:ext cx="551654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2800" b="1" dirty="0"/>
              <a:t>Stürme, Trockenperioden und Feuer vernichten Waldbestände</a:t>
            </a:r>
            <a:r>
              <a:rPr lang="de-AT" sz="2800" b="1" dirty="0" smtClean="0"/>
              <a:t>.</a:t>
            </a:r>
            <a:br>
              <a:rPr lang="de-AT" sz="2800" b="1" dirty="0" smtClean="0"/>
            </a:br>
            <a:endParaRPr lang="de-AT" sz="2800" b="1" dirty="0"/>
          </a:p>
          <a:p>
            <a:r>
              <a:rPr lang="de-AT" sz="2800" b="1" dirty="0"/>
              <a:t>Von 1990 bis 2020 gibt es weltweit 420 Mio. Hektar Wald weniger</a:t>
            </a:r>
            <a:r>
              <a:rPr lang="de-AT" sz="2800" b="1" dirty="0" smtClean="0"/>
              <a:t>.</a:t>
            </a:r>
            <a:br>
              <a:rPr lang="de-AT" sz="2800" b="1" dirty="0" smtClean="0"/>
            </a:br>
            <a:endParaRPr lang="de-AT" sz="2800" b="1" dirty="0"/>
          </a:p>
          <a:p>
            <a:r>
              <a:rPr lang="de-AT" sz="2800" b="1" dirty="0"/>
              <a:t>Dabei wären Bäume und Waldböden Klimaschützer, </a:t>
            </a:r>
            <a:r>
              <a:rPr lang="de-AT" sz="2800" b="1" dirty="0" smtClean="0"/>
              <a:t/>
            </a:r>
            <a:br>
              <a:rPr lang="de-AT" sz="2800" b="1" dirty="0" smtClean="0"/>
            </a:br>
            <a:r>
              <a:rPr lang="de-AT" sz="2800" b="1" dirty="0" smtClean="0"/>
              <a:t>weil </a:t>
            </a:r>
            <a:r>
              <a:rPr lang="de-AT" sz="2800" b="1" dirty="0"/>
              <a:t>sie CO</a:t>
            </a:r>
            <a:r>
              <a:rPr lang="de-AT" sz="2000" b="1" dirty="0"/>
              <a:t>2</a:t>
            </a:r>
            <a:r>
              <a:rPr lang="de-AT" sz="2800" b="1" dirty="0"/>
              <a:t> binden.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101" y="1577591"/>
            <a:ext cx="4574010" cy="3430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56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777909" y="1758186"/>
            <a:ext cx="10932622" cy="345690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AT" sz="4800" b="1" dirty="0">
                <a:ea typeface="Calibri" panose="020F0502020204030204" pitchFamily="34" charset="0"/>
                <a:cs typeface="Times New Roman" panose="02020603050405020304" pitchFamily="18" charset="0"/>
              </a:rPr>
              <a:t>Mutter Erde! </a:t>
            </a:r>
            <a:endParaRPr lang="de-AT" sz="4800" b="1" dirty="0" smtClean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Du </a:t>
            </a:r>
            <a:r>
              <a:rPr lang="de-AT" sz="4800" b="1" dirty="0">
                <a:ea typeface="Calibri" panose="020F0502020204030204" pitchFamily="34" charset="0"/>
                <a:cs typeface="Times New Roman" panose="02020603050405020304" pitchFamily="18" charset="0"/>
              </a:rPr>
              <a:t>schreist auf wegen des Schadens, </a:t>
            </a:r>
            <a: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de-AT" sz="48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den </a:t>
            </a:r>
            <a:r>
              <a:rPr lang="de-AT" sz="4800" b="1" dirty="0">
                <a:ea typeface="Calibri" panose="020F0502020204030204" pitchFamily="34" charset="0"/>
                <a:cs typeface="Times New Roman" panose="02020603050405020304" pitchFamily="18" charset="0"/>
              </a:rPr>
              <a:t>wir dir zufügen!</a:t>
            </a:r>
            <a:endParaRPr lang="de-AT" sz="39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67309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7696" y="302029"/>
            <a:ext cx="8596668" cy="612371"/>
          </a:xfrm>
        </p:spPr>
        <p:txBody>
          <a:bodyPr>
            <a:normAutofit/>
          </a:bodyPr>
          <a:lstStyle/>
          <a:p>
            <a:r>
              <a:rPr lang="de-AT" sz="3600" b="1" u="sng" dirty="0" smtClean="0">
                <a:solidFill>
                  <a:schemeClr val="tx1"/>
                </a:solidFill>
              </a:rPr>
              <a:t>Lied: </a:t>
            </a:r>
            <a:r>
              <a:rPr lang="de-AT" sz="3600" b="1" u="sng" dirty="0" err="1" smtClean="0">
                <a:solidFill>
                  <a:schemeClr val="tx1"/>
                </a:solidFill>
              </a:rPr>
              <a:t>FairWandeln</a:t>
            </a:r>
            <a:r>
              <a:rPr lang="de-AT" sz="3600" b="1" u="sng" dirty="0" smtClean="0">
                <a:solidFill>
                  <a:schemeClr val="tx1"/>
                </a:solidFill>
              </a:rPr>
              <a:t> ist des Menschen Lust</a:t>
            </a:r>
            <a:endParaRPr lang="de-AT" sz="3600" b="1" u="sng" dirty="0">
              <a:solidFill>
                <a:schemeClr val="tx1"/>
              </a:solidFill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257696" y="1255221"/>
            <a:ext cx="11689794" cy="542821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de-AT" sz="3000" b="1" dirty="0" smtClean="0"/>
              <a:t>//Wir jammern und wir schimpfen gern// auf die hohen Damen und Herrn</a:t>
            </a:r>
          </a:p>
          <a:p>
            <a:pPr marL="0" indent="0">
              <a:buNone/>
            </a:pPr>
            <a:r>
              <a:rPr lang="de-AT" sz="2400" b="1" dirty="0" smtClean="0"/>
              <a:t>Aber jetzt wird kein Abenteuer Urlaub mehr gebucht, </a:t>
            </a:r>
            <a:br>
              <a:rPr lang="de-AT" sz="2400" b="1" dirty="0" smtClean="0"/>
            </a:br>
            <a:r>
              <a:rPr lang="de-AT" sz="2400" b="1" dirty="0" smtClean="0"/>
              <a:t>sondern Abenteuer im eigenen Umfeld gesucht.</a:t>
            </a:r>
          </a:p>
          <a:p>
            <a:pPr marL="0" indent="0">
              <a:buNone/>
            </a:pPr>
            <a:r>
              <a:rPr lang="de-AT" sz="2400" b="1" dirty="0" smtClean="0"/>
              <a:t>Wir diskutieren mit den Nachbarn und engagieren uns zu zweit- </a:t>
            </a:r>
            <a:r>
              <a:rPr lang="de-AT" sz="2400" b="1" dirty="0" err="1" smtClean="0"/>
              <a:t>ned</a:t>
            </a:r>
            <a:r>
              <a:rPr lang="de-AT" sz="2400" b="1" dirty="0" smtClean="0"/>
              <a:t> </a:t>
            </a:r>
            <a:r>
              <a:rPr lang="de-AT" sz="2400" b="1" dirty="0" err="1" smtClean="0"/>
              <a:t>murgn</a:t>
            </a:r>
            <a:r>
              <a:rPr lang="de-AT" sz="2400" b="1" dirty="0" smtClean="0"/>
              <a:t>, sondern </a:t>
            </a:r>
            <a:r>
              <a:rPr lang="de-AT" sz="2400" b="1" dirty="0" err="1" smtClean="0"/>
              <a:t>heit</a:t>
            </a:r>
            <a:r>
              <a:rPr lang="de-AT" sz="2400" b="1" dirty="0" smtClean="0"/>
              <a:t>! </a:t>
            </a:r>
            <a:br>
              <a:rPr lang="de-AT" sz="2400" b="1" dirty="0" smtClean="0"/>
            </a:br>
            <a:r>
              <a:rPr lang="de-AT" sz="2400" b="1" dirty="0" smtClean="0"/>
              <a:t>Wir diskutieren in der Familie und engagieren uns zu viert- damit die Welt besser wird! </a:t>
            </a:r>
            <a:br>
              <a:rPr lang="de-AT" sz="2400" b="1" dirty="0" smtClean="0"/>
            </a:br>
            <a:r>
              <a:rPr lang="de-AT" sz="2400" b="1" dirty="0" smtClean="0"/>
              <a:t>Wir ändern die Politik und engagieren uns zu acht- </a:t>
            </a:r>
            <a:br>
              <a:rPr lang="de-AT" sz="2400" b="1" dirty="0" smtClean="0"/>
            </a:br>
            <a:r>
              <a:rPr lang="de-AT" sz="2400" b="1" dirty="0" smtClean="0"/>
              <a:t>und es wird kämpft und </a:t>
            </a:r>
            <a:r>
              <a:rPr lang="de-AT" sz="2400" b="1" dirty="0" err="1" smtClean="0"/>
              <a:t>gstritten</a:t>
            </a:r>
            <a:r>
              <a:rPr lang="de-AT" sz="2400" b="1" dirty="0" smtClean="0"/>
              <a:t>, </a:t>
            </a:r>
            <a:r>
              <a:rPr lang="de-AT" sz="2400" b="1" dirty="0" err="1" smtClean="0"/>
              <a:t>gsungen</a:t>
            </a:r>
            <a:r>
              <a:rPr lang="de-AT" sz="2400" b="1" dirty="0" smtClean="0"/>
              <a:t> und </a:t>
            </a:r>
            <a:r>
              <a:rPr lang="de-AT" sz="2400" b="1" dirty="0" err="1" smtClean="0"/>
              <a:t>glocht</a:t>
            </a:r>
            <a:r>
              <a:rPr lang="de-AT" sz="2400" b="1" dirty="0" smtClean="0"/>
              <a:t>.</a:t>
            </a:r>
          </a:p>
          <a:p>
            <a:pPr marL="0" indent="0">
              <a:buNone/>
            </a:pPr>
            <a:endParaRPr lang="de-AT" sz="2400" b="1" dirty="0"/>
          </a:p>
          <a:p>
            <a:pPr marL="0" indent="0">
              <a:buNone/>
            </a:pPr>
            <a:r>
              <a:rPr lang="de-AT" sz="3000" b="1" dirty="0" smtClean="0"/>
              <a:t>// Jetzt ist es Zeit zu ha-a-</a:t>
            </a:r>
            <a:r>
              <a:rPr lang="de-AT" sz="3000" b="1" dirty="0" err="1" smtClean="0"/>
              <a:t>ndeln</a:t>
            </a:r>
            <a:r>
              <a:rPr lang="de-AT" sz="3000" b="1" dirty="0" smtClean="0"/>
              <a:t>// </a:t>
            </a:r>
            <a:r>
              <a:rPr lang="de-AT" sz="3000" b="1" dirty="0" err="1" smtClean="0"/>
              <a:t>FairWa</a:t>
            </a:r>
            <a:r>
              <a:rPr lang="de-AT" sz="3000" b="1" dirty="0" smtClean="0"/>
              <a:t>-a-</a:t>
            </a:r>
            <a:r>
              <a:rPr lang="de-AT" sz="3000" b="1" dirty="0" err="1" smtClean="0"/>
              <a:t>ndeln</a:t>
            </a:r>
            <a:endParaRPr lang="de-AT" sz="3000" b="1" dirty="0" smtClean="0"/>
          </a:p>
          <a:p>
            <a:pPr marL="0" indent="0">
              <a:buNone/>
            </a:pPr>
            <a:r>
              <a:rPr lang="de-AT" sz="2400" b="1" dirty="0" smtClean="0"/>
              <a:t>Petitionen, Mülltrennung und L.E.D.-Ökokerzen und fair gehandelter Kaffee. </a:t>
            </a:r>
            <a:br>
              <a:rPr lang="de-AT" sz="2400" b="1" dirty="0" smtClean="0"/>
            </a:br>
            <a:r>
              <a:rPr lang="de-AT" sz="2400" b="1" dirty="0" smtClean="0"/>
              <a:t>Die Pfarre wird zum Top-Modell- und leuchtet hell!!</a:t>
            </a:r>
          </a:p>
          <a:p>
            <a:pPr marL="0" indent="0">
              <a:buNone/>
            </a:pPr>
            <a:endParaRPr lang="de-AT" sz="2400" dirty="0"/>
          </a:p>
          <a:p>
            <a:pPr marL="0" indent="0">
              <a:buNone/>
            </a:pPr>
            <a:r>
              <a:rPr lang="de-AT" sz="2400" b="1" dirty="0" smtClean="0"/>
              <a:t>// </a:t>
            </a:r>
            <a:r>
              <a:rPr lang="de-AT" sz="3000" b="1" dirty="0" err="1" smtClean="0"/>
              <a:t>FairWandeln</a:t>
            </a:r>
            <a:r>
              <a:rPr lang="de-AT" sz="3000" b="1" dirty="0" smtClean="0"/>
              <a:t> ist des Menschen Lust// </a:t>
            </a:r>
            <a:r>
              <a:rPr lang="de-AT" sz="3000" b="1" dirty="0" err="1" smtClean="0"/>
              <a:t>FairWa</a:t>
            </a:r>
            <a:r>
              <a:rPr lang="de-AT" sz="3000" b="1" dirty="0" smtClean="0"/>
              <a:t>-a-</a:t>
            </a:r>
            <a:r>
              <a:rPr lang="de-AT" sz="3000" b="1" dirty="0" err="1" smtClean="0"/>
              <a:t>ndeln</a:t>
            </a:r>
            <a:endParaRPr lang="de-AT" sz="3000" b="1" dirty="0" smtClean="0"/>
          </a:p>
          <a:p>
            <a:pPr marL="0" indent="0">
              <a:buNone/>
            </a:pPr>
            <a:r>
              <a:rPr lang="de-AT" sz="2400" b="1" dirty="0" smtClean="0"/>
              <a:t>Zusammen ändern wir die Welt. In der Pfarre wird alles auf den Kopf gestellt. </a:t>
            </a:r>
            <a:br>
              <a:rPr lang="de-AT" sz="2400" b="1" dirty="0" smtClean="0"/>
            </a:br>
            <a:r>
              <a:rPr lang="de-AT" sz="2400" b="1" dirty="0" smtClean="0"/>
              <a:t>Wir verbinden öko-fair-sozial – das ist genial!!! </a:t>
            </a:r>
          </a:p>
        </p:txBody>
      </p:sp>
    </p:spTree>
    <p:extLst>
      <p:ext uri="{BB962C8B-B14F-4D97-AF65-F5344CB8AC3E}">
        <p14:creationId xmlns:p14="http://schemas.microsoft.com/office/powerpoint/2010/main" val="169351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  <a:alpha val="5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6018" y="42853"/>
            <a:ext cx="10866922" cy="934497"/>
          </a:xfrm>
        </p:spPr>
        <p:txBody>
          <a:bodyPr>
            <a:normAutofit/>
          </a:bodyPr>
          <a:lstStyle/>
          <a:p>
            <a:r>
              <a:rPr lang="de-AT" sz="3200" b="1" u="sng" dirty="0" smtClean="0">
                <a:latin typeface="+mn-lt"/>
              </a:rPr>
              <a:t>Gebet für unsere Erde von Papst Franziskus</a:t>
            </a:r>
            <a:r>
              <a:rPr lang="de-AT" sz="3200" b="1" dirty="0" smtClean="0">
                <a:latin typeface="+mn-lt"/>
              </a:rPr>
              <a:t>       </a:t>
            </a:r>
            <a:r>
              <a:rPr lang="de-AT" sz="1800" i="1" dirty="0" smtClean="0">
                <a:latin typeface="+mn-lt"/>
              </a:rPr>
              <a:t>(</a:t>
            </a:r>
            <a:r>
              <a:rPr lang="de-AT" sz="1800" i="1" dirty="0">
                <a:latin typeface="+mn-lt"/>
              </a:rPr>
              <a:t>Enzyklika </a:t>
            </a:r>
            <a:r>
              <a:rPr lang="de-AT" sz="1800" i="1" dirty="0" err="1">
                <a:latin typeface="+mn-lt"/>
              </a:rPr>
              <a:t>Laudato</a:t>
            </a:r>
            <a:r>
              <a:rPr lang="de-AT" sz="1800" i="1" dirty="0">
                <a:latin typeface="+mn-lt"/>
              </a:rPr>
              <a:t> Si, LS 246</a:t>
            </a:r>
            <a:r>
              <a:rPr lang="de-AT" sz="1800" i="1" dirty="0" smtClean="0"/>
              <a:t>) </a:t>
            </a:r>
            <a:endParaRPr lang="de-AT" sz="1800" u="sng" dirty="0">
              <a:latin typeface="+mn-lt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96254" y="977350"/>
            <a:ext cx="11887200" cy="5764272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de-AT" sz="3000" b="1" dirty="0" smtClean="0"/>
              <a:t>Überflute uns mit Frieden,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de-AT" sz="3000" b="1" dirty="0" smtClean="0"/>
              <a:t>damit wir als </a:t>
            </a:r>
            <a:r>
              <a:rPr lang="de-AT" sz="3000" b="1" dirty="0"/>
              <a:t>B</a:t>
            </a:r>
            <a:r>
              <a:rPr lang="de-AT" sz="3000" b="1" dirty="0" smtClean="0"/>
              <a:t>rüder und Schwestern leben und niemandem schaden.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de-AT" sz="3000" b="1" dirty="0" smtClean="0"/>
              <a:t>Heile unser Leben,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de-AT" sz="3000" b="1" dirty="0" smtClean="0"/>
              <a:t>damit wir Beschützerinnen und </a:t>
            </a:r>
            <a:r>
              <a:rPr lang="de-AT" sz="3000" b="1" dirty="0"/>
              <a:t>B</a:t>
            </a:r>
            <a:r>
              <a:rPr lang="de-AT" sz="3000" b="1" dirty="0" smtClean="0"/>
              <a:t>eschützer der Welt sind </a:t>
            </a:r>
            <a:br>
              <a:rPr lang="de-AT" sz="3000" b="1" dirty="0" smtClean="0"/>
            </a:br>
            <a:r>
              <a:rPr lang="de-AT" sz="3000" b="1" dirty="0" smtClean="0"/>
              <a:t>und nicht Räuberinnen und Räuber,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de-AT" sz="3000" b="1" dirty="0" smtClean="0"/>
              <a:t>damit wir Schönheit säen und nicht Verseuchung und Zerstörung.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de-AT" sz="3000" b="1" dirty="0" smtClean="0"/>
              <a:t>Rühre die Herzen derer an, 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de-AT" sz="3000" b="1" dirty="0" smtClean="0"/>
              <a:t>die nur Gewinn suchen, auf Kosten der Armen und der Erde.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de-AT" sz="3000" b="1" dirty="0" smtClean="0"/>
              <a:t>Danke, dass du alle Tage bei uns bist.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de-AT" sz="3000" b="1" dirty="0" smtClean="0"/>
              <a:t>Ermutige uns in unserem Kampf</a:t>
            </a:r>
          </a:p>
          <a:p>
            <a:pPr marL="0" indent="0" algn="ctr">
              <a:lnSpc>
                <a:spcPct val="100000"/>
              </a:lnSpc>
              <a:spcBef>
                <a:spcPts val="600"/>
              </a:spcBef>
              <a:buNone/>
            </a:pPr>
            <a:r>
              <a:rPr lang="de-AT" sz="3000" b="1" dirty="0" smtClean="0"/>
              <a:t>Für </a:t>
            </a:r>
            <a:r>
              <a:rPr lang="de-AT" sz="3000" b="1" dirty="0"/>
              <a:t>G</a:t>
            </a:r>
            <a:r>
              <a:rPr lang="de-AT" sz="3000" b="1" dirty="0" smtClean="0"/>
              <a:t>erechtigkeit, Liebe und Frieden.</a:t>
            </a:r>
          </a:p>
          <a:p>
            <a:pPr marL="0" indent="0" algn="ctr">
              <a:lnSpc>
                <a:spcPct val="100000"/>
              </a:lnSpc>
              <a:buNone/>
            </a:pPr>
            <a:endParaRPr lang="de-AT" sz="2000" dirty="0"/>
          </a:p>
        </p:txBody>
      </p:sp>
    </p:spTree>
    <p:extLst>
      <p:ext uri="{BB962C8B-B14F-4D97-AF65-F5344CB8AC3E}">
        <p14:creationId xmlns:p14="http://schemas.microsoft.com/office/powerpoint/2010/main" val="110519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/>
          <p:cNvSpPr txBox="1">
            <a:spLocks/>
          </p:cNvSpPr>
          <p:nvPr/>
        </p:nvSpPr>
        <p:spPr>
          <a:xfrm>
            <a:off x="2451798" y="261836"/>
            <a:ext cx="7566409" cy="6123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AT" sz="4000" b="1" u="sng" dirty="0" smtClean="0"/>
              <a:t>Lied: Wenn einer alleine träumt</a:t>
            </a:r>
            <a:endParaRPr lang="de-AT" sz="4000" b="1" u="sng" dirty="0"/>
          </a:p>
        </p:txBody>
      </p:sp>
      <p:pic>
        <p:nvPicPr>
          <p:cNvPr id="7" name="Inhaltsplatzhalt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4191" y="1471569"/>
            <a:ext cx="10123613" cy="467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9283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773</Words>
  <Application>Microsoft Office PowerPoint</Application>
  <PresentationFormat>Breitbild</PresentationFormat>
  <Paragraphs>56</Paragraphs>
  <Slides>16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Office</vt:lpstr>
      <vt:lpstr>PowerPoint-Präsentation</vt:lpstr>
      <vt:lpstr>Lied: Laudato Si</vt:lpstr>
      <vt:lpstr>Lied: FairWandeln ist des Menschen Lust (Melodie ,,Das Wandern ist des Müllers Lust)</vt:lpstr>
      <vt:lpstr>PowerPoint-Präsentation</vt:lpstr>
      <vt:lpstr>PowerPoint-Präsentation</vt:lpstr>
      <vt:lpstr>  Bodenversiegelung </vt:lpstr>
      <vt:lpstr>PowerPoint-Präsentation</vt:lpstr>
      <vt:lpstr>PowerPoint-Präsentation</vt:lpstr>
      <vt:lpstr>Wasserverbrauch</vt:lpstr>
      <vt:lpstr>PowerPoint-Präsentation</vt:lpstr>
      <vt:lpstr>PowerPoint-Präsentation</vt:lpstr>
      <vt:lpstr>Baumsterben</vt:lpstr>
      <vt:lpstr>PowerPoint-Präsentation</vt:lpstr>
      <vt:lpstr>Lied: FairWandeln ist des Menschen Lust</vt:lpstr>
      <vt:lpstr>Gebet für unsere Erde von Papst Franziskus       (Enzyklika Laudato Si, LS 246) </vt:lpstr>
      <vt:lpstr>PowerPoint-Präsentation</vt:lpstr>
    </vt:vector>
  </TitlesOfParts>
  <Company>Erzdiözese Wien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Bodenversiegelung</dc:title>
  <dc:creator>Gaßmann Michael Klaus</dc:creator>
  <cp:lastModifiedBy>Macheiner Sarah-Maria</cp:lastModifiedBy>
  <cp:revision>32</cp:revision>
  <dcterms:created xsi:type="dcterms:W3CDTF">2022-02-28T15:17:01Z</dcterms:created>
  <dcterms:modified xsi:type="dcterms:W3CDTF">2022-09-20T12:43:59Z</dcterms:modified>
</cp:coreProperties>
</file>